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2" r:id="rId5"/>
    <p:sldId id="269" r:id="rId6"/>
    <p:sldId id="264" r:id="rId7"/>
    <p:sldId id="270" r:id="rId8"/>
    <p:sldId id="271" r:id="rId9"/>
    <p:sldId id="273" r:id="rId10"/>
    <p:sldId id="274" r:id="rId11"/>
    <p:sldId id="27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3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8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ti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ti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dog&#10;&#10;AI-generated content may be incorrect.">
            <a:extLst>
              <a:ext uri="{FF2B5EF4-FFF2-40B4-BE49-F238E27FC236}">
                <a16:creationId xmlns:a16="http://schemas.microsoft.com/office/drawing/2014/main" id="{389378AE-F200-7239-303C-9557490F98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70" t="9905" r="1649" b="8858"/>
          <a:stretch/>
        </p:blipFill>
        <p:spPr>
          <a:xfrm>
            <a:off x="6410" y="0"/>
            <a:ext cx="1218559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B6F9C7-CB8E-6712-CEBB-FEAD3101F1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000" y="2819400"/>
            <a:ext cx="7479900" cy="238760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05B9FB-CAA0-E31D-B970-D23AF66627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7479900" cy="787000"/>
          </a:xfrm>
        </p:spPr>
        <p:txBody>
          <a:bodyPr anchor="b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IE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C3E908A-7658-0565-746E-845C6E58B5D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0410" y="864000"/>
            <a:ext cx="1912938" cy="26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81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32E59B4-34DE-5FA0-DF47-6C760B9F911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64" r="24528" b="12264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FA20CF0-3D76-8DC0-8CE9-F992091915A2}"/>
              </a:ext>
            </a:extLst>
          </p:cNvPr>
          <p:cNvSpPr/>
          <p:nvPr userDrawn="1"/>
        </p:nvSpPr>
        <p:spPr>
          <a:xfrm>
            <a:off x="-1" y="0"/>
            <a:ext cx="8343901" cy="6858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19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>
              <a:latin typeface="Cabin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6F9C7-CB8E-6712-CEBB-FEAD3101F1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000" y="2819400"/>
            <a:ext cx="7479900" cy="238760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05B9FB-CAA0-E31D-B970-D23AF66627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7479900" cy="787000"/>
          </a:xfrm>
        </p:spPr>
        <p:txBody>
          <a:bodyPr anchor="b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IE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C3E908A-7658-0565-746E-845C6E58B5D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0410" y="864000"/>
            <a:ext cx="1912938" cy="26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006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person's neck&#10;&#10;AI-generated content may be incorrect.">
            <a:extLst>
              <a:ext uri="{FF2B5EF4-FFF2-40B4-BE49-F238E27FC236}">
                <a16:creationId xmlns:a16="http://schemas.microsoft.com/office/drawing/2014/main" id="{D7FD91FB-40F1-8813-F732-CA90B055C84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2" r="8163" b="408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FA20CF0-3D76-8DC0-8CE9-F992091915A2}"/>
              </a:ext>
            </a:extLst>
          </p:cNvPr>
          <p:cNvSpPr/>
          <p:nvPr userDrawn="1"/>
        </p:nvSpPr>
        <p:spPr>
          <a:xfrm>
            <a:off x="-1" y="0"/>
            <a:ext cx="8343901" cy="6858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19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>
              <a:latin typeface="Cabin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6F9C7-CB8E-6712-CEBB-FEAD3101F1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000" y="2819400"/>
            <a:ext cx="7479900" cy="238760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05B9FB-CAA0-E31D-B970-D23AF66627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7479900" cy="787000"/>
          </a:xfrm>
        </p:spPr>
        <p:txBody>
          <a:bodyPr anchor="b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IE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C3E908A-7658-0565-746E-845C6E58B5D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0410" y="864000"/>
            <a:ext cx="1912938" cy="26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061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AEC3-A10D-CF91-AE11-19068CFB5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17FBC-7A3D-51D2-8C35-0CBE75E063C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64000" y="2053037"/>
            <a:ext cx="10464000" cy="3940963"/>
          </a:xfrm>
        </p:spPr>
        <p:txBody>
          <a:bodyPr>
            <a:noAutofit/>
          </a:bodyPr>
          <a:lstStyle>
            <a:lvl1pPr marL="288000" indent="-28800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dirty="0"/>
              <a:t>One Column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3473117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AEC3-A10D-CF91-AE11-19068CFB5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B3C2AA4-1A12-5180-CE5C-89E19EDC21A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64000" y="2053037"/>
            <a:ext cx="10464000" cy="3940963"/>
          </a:xfrm>
        </p:spPr>
        <p:txBody>
          <a:bodyPr numCol="2" spcCol="288000">
            <a:noAutofit/>
          </a:bodyPr>
          <a:lstStyle>
            <a:lvl1pPr marL="288000" indent="-28800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dirty="0"/>
              <a:t>Two Column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2185586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AEC3-A10D-CF91-AE11-19068CFB5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  <a:endParaRPr lang="en-IE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5E9F8B-E6CF-EA25-AB8D-F5DF73D3087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64000" y="2053037"/>
            <a:ext cx="10464000" cy="3940963"/>
          </a:xfrm>
        </p:spPr>
        <p:txBody>
          <a:bodyPr numCol="3" spcCol="288000">
            <a:noAutofit/>
          </a:bodyPr>
          <a:lstStyle>
            <a:lvl1pPr marL="288000" indent="-28800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dirty="0"/>
              <a:t>Three Column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1311460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B767F2-98FE-4A0E-11CB-FE0EF5228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4F1EFC-5E74-D2F0-08D5-A36266A358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3E68FF-213E-8CDE-1133-BD226B7AEA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Cabin" pitchFamily="2" charset="0"/>
              </a:defRPr>
            </a:lvl1pPr>
          </a:lstStyle>
          <a:p>
            <a:fld id="{65B9C03E-6F31-4E52-9C80-E27A6D16B72A}" type="datetimeFigureOut">
              <a:rPr lang="en-IE" smtClean="0"/>
              <a:pPr/>
              <a:t>01/04/2025</a:t>
            </a:fld>
            <a:endParaRPr lang="en-IE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D8EE8-D3FC-219B-6FA5-F20C2B88D7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  <a:latin typeface="Cabin" pitchFamily="2" charset="0"/>
              </a:defRPr>
            </a:lvl1pPr>
          </a:lstStyle>
          <a:p>
            <a:endParaRPr lang="en-IE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42661-CE62-B82C-5E86-027B8AC37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  <a:latin typeface="Cabin" pitchFamily="2" charset="0"/>
              </a:defRPr>
            </a:lvl1pPr>
          </a:lstStyle>
          <a:p>
            <a:fld id="{AAAB97D5-00C4-440D-8A8E-A0B5625B1391}" type="slidenum">
              <a:rPr lang="en-IE" smtClean="0"/>
              <a:pPr/>
              <a:t>‹#›</a:t>
            </a:fld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1608673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50" r:id="rId4"/>
    <p:sldLayoutId id="2147483661" r:id="rId5"/>
    <p:sldLayoutId id="214748366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Cabin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400" kern="1200">
          <a:solidFill>
            <a:schemeClr val="tx2"/>
          </a:solidFill>
          <a:latin typeface="Cabin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Cabin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Cabin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Cabin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Cabin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B5B79BE-32AC-2961-4850-4168421273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4991100"/>
            <a:ext cx="4854629" cy="1002900"/>
          </a:xfrm>
        </p:spPr>
        <p:txBody>
          <a:bodyPr/>
          <a:lstStyle/>
          <a:p>
            <a:pPr>
              <a:lnSpc>
                <a:spcPct val="108000"/>
              </a:lnSpc>
              <a:spcBef>
                <a:spcPts val="0"/>
              </a:spcBef>
            </a:pPr>
            <a:r>
              <a:rPr lang="en-IE" sz="1800" dirty="0"/>
              <a:t>2025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D39974BF-2763-CB32-DD4C-1771D36666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4000" y="4270974"/>
            <a:ext cx="3781425" cy="876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1936AF4D-2272-548F-B748-14CDE237D9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4000" y="3067723"/>
            <a:ext cx="333375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369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dog&#10;&#10;AI-generated content may be incorrect.">
            <a:extLst>
              <a:ext uri="{FF2B5EF4-FFF2-40B4-BE49-F238E27FC236}">
                <a16:creationId xmlns:a16="http://schemas.microsoft.com/office/drawing/2014/main" id="{8DF81F29-D806-86C9-23C4-9DD93641789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" t="16563" r="35213" b="18721"/>
          <a:stretch/>
        </p:blipFill>
        <p:spPr>
          <a:xfrm>
            <a:off x="6410" y="0"/>
            <a:ext cx="12185590" cy="6858000"/>
          </a:xfrm>
          <a:prstGeom prst="rect">
            <a:avLst/>
          </a:prstGeom>
        </p:spPr>
      </p:pic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D8155211-1ADD-EBD2-6CCA-FE0F283AFE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5408805"/>
              </p:ext>
            </p:extLst>
          </p:nvPr>
        </p:nvGraphicFramePr>
        <p:xfrm>
          <a:off x="863998" y="1794767"/>
          <a:ext cx="10464000" cy="43760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6000">
                  <a:extLst>
                    <a:ext uri="{9D8B030D-6E8A-4147-A177-3AD203B41FA5}">
                      <a16:colId xmlns:a16="http://schemas.microsoft.com/office/drawing/2014/main" val="2692042931"/>
                    </a:ext>
                  </a:extLst>
                </a:gridCol>
                <a:gridCol w="2616000">
                  <a:extLst>
                    <a:ext uri="{9D8B030D-6E8A-4147-A177-3AD203B41FA5}">
                      <a16:colId xmlns:a16="http://schemas.microsoft.com/office/drawing/2014/main" val="605146552"/>
                    </a:ext>
                  </a:extLst>
                </a:gridCol>
                <a:gridCol w="2616000">
                  <a:extLst>
                    <a:ext uri="{9D8B030D-6E8A-4147-A177-3AD203B41FA5}">
                      <a16:colId xmlns:a16="http://schemas.microsoft.com/office/drawing/2014/main" val="409699681"/>
                    </a:ext>
                  </a:extLst>
                </a:gridCol>
                <a:gridCol w="2616000">
                  <a:extLst>
                    <a:ext uri="{9D8B030D-6E8A-4147-A177-3AD203B41FA5}">
                      <a16:colId xmlns:a16="http://schemas.microsoft.com/office/drawing/2014/main" val="4119872596"/>
                    </a:ext>
                  </a:extLst>
                </a:gridCol>
              </a:tblGrid>
              <a:tr h="864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IE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bin" pitchFamily="2" charset="0"/>
                          <a:ea typeface="+mn-ea"/>
                          <a:cs typeface="+mn-cs"/>
                        </a:rPr>
                        <a:t>Oba </a:t>
                      </a:r>
                      <a:r>
                        <a:rPr kumimoji="0" lang="en-IE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bin" pitchFamily="2" charset="0"/>
                          <a:ea typeface="+mn-ea"/>
                          <a:cs typeface="+mn-cs"/>
                        </a:rPr>
                        <a:t>Programy</a:t>
                      </a:r>
                      <a:endParaRPr lang="en-IE" dirty="0">
                        <a:latin typeface="Cabin" pitchFamily="2" charset="0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IE" dirty="0">
                        <a:latin typeface="Cabin" pitchFamily="2" charset="0"/>
                      </a:endParaRPr>
                    </a:p>
                  </a:txBody>
                  <a:tcPr marL="144000" marR="144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IE" dirty="0">
                        <a:latin typeface="Cabin" pitchFamily="2" charset="0"/>
                      </a:endParaRPr>
                    </a:p>
                  </a:txBody>
                  <a:tcPr marL="144000" marR="144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IE" dirty="0">
                        <a:latin typeface="Cabin" pitchFamily="2" charset="0"/>
                      </a:endParaRPr>
                    </a:p>
                  </a:txBody>
                  <a:tcPr marL="144000" marR="144000" marT="144000" marB="14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5316880"/>
                  </a:ext>
                </a:extLst>
              </a:tr>
              <a:tr h="3512013">
                <a:tc>
                  <a:txBody>
                    <a:bodyPr/>
                    <a:lstStyle/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bg1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pl-PL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Zastępujemy program Swag programem Próbek Lojalnościowych.</a:t>
                      </a:r>
                    </a:p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bg1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pl-PL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Korzyść „Nagroda Lojalnościowa” będzie nazywana „Próbką Lojalnościową”. </a:t>
                      </a:r>
                    </a:p>
                  </a:txBody>
                  <a:tcPr marL="144000" marR="216000" marT="144000" marB="144000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80000" marR="0" lvl="0" indent="-180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pl-PL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Preferowani Klienci otrzymają jedną rundę próbek lojalnościowych obejmującą cztery próbki lojalnościowe w ciągu 13 miesięcy.</a:t>
                      </a:r>
                      <a:endParaRPr lang="en-IE" sz="1600" dirty="0">
                        <a:latin typeface="Cabin" pitchFamily="2" charset="0"/>
                      </a:endParaRPr>
                    </a:p>
                  </a:txBody>
                  <a:tcPr marL="144000" marR="216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pl-PL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Opłaty za rejestrację w PC+ i za przedłużenie wzrosną z 19,95 USD/19,95 EUR do 25 USD/25 EUR.</a:t>
                      </a:r>
                    </a:p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pl-PL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Klienci PC+ otrzymają 12 próbek lojalnościowych w ciągu roku zamiast sześciu próbek w ciągu sześciu miesięcy.</a:t>
                      </a:r>
                    </a:p>
                  </a:txBody>
                  <a:tcPr marL="144000" marR="216000" marT="144000" marB="14400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pl-PL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Wycofane zostanie darmowe przedłużenie dorocznej subskrypcji obecnie przysługujące klientom PC+. </a:t>
                      </a:r>
                    </a:p>
                    <a:p>
                      <a:pPr marL="180000" indent="-180000">
                        <a:spcAft>
                          <a:spcPts val="1200"/>
                        </a:spcAft>
                        <a:buClr>
                          <a:schemeClr val="accent2"/>
                        </a:buClr>
                        <a:buFont typeface="Wingdings" panose="05000000000000000000" pitchFamily="2" charset="2"/>
                        <a:buChar char="§"/>
                      </a:pPr>
                      <a:r>
                        <a:rPr lang="pl-PL" sz="1600" dirty="0">
                          <a:solidFill>
                            <a:schemeClr val="bg1"/>
                          </a:solidFill>
                          <a:latin typeface="Cabin" pitchFamily="2" charset="0"/>
                        </a:rPr>
                        <a:t>Ulegnie zmianie sposób zdobywania środków na darmowe produkty.</a:t>
                      </a:r>
                    </a:p>
                  </a:txBody>
                  <a:tcPr marL="144000" marR="216000" marT="144000" marB="14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7143642"/>
                  </a:ext>
                </a:extLst>
              </a:tr>
            </a:tbl>
          </a:graphicData>
        </a:graphic>
      </p:graphicFrame>
      <p:pic>
        <p:nvPicPr>
          <p:cNvPr id="18" name="Graphic 17">
            <a:extLst>
              <a:ext uri="{FF2B5EF4-FFF2-40B4-BE49-F238E27FC236}">
                <a16:creationId xmlns:a16="http://schemas.microsoft.com/office/drawing/2014/main" id="{2EA21D4B-AD4C-CD6D-FC2E-4451D8EB19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31517" y="1929231"/>
            <a:ext cx="1860756" cy="489113"/>
          </a:xfrm>
          <a:prstGeom prst="rect">
            <a:avLst/>
          </a:prstGeom>
        </p:spPr>
      </p:pic>
      <p:sp>
        <p:nvSpPr>
          <p:cNvPr id="20" name="Title 3">
            <a:extLst>
              <a:ext uri="{FF2B5EF4-FFF2-40B4-BE49-F238E27FC236}">
                <a16:creationId xmlns:a16="http://schemas.microsoft.com/office/drawing/2014/main" id="{C50187A4-0129-89C6-6CEC-76F885A22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/>
          <a:lstStyle/>
          <a:p>
            <a:r>
              <a:rPr lang="pl-PL" dirty="0">
                <a:solidFill>
                  <a:schemeClr val="bg1"/>
                </a:solidFill>
              </a:rPr>
              <a:t>Podsumowanie zmian w Programie PC/PC+ w 2025 roku</a:t>
            </a:r>
            <a:endParaRPr lang="en-IE" dirty="0">
              <a:solidFill>
                <a:schemeClr val="bg1"/>
              </a:solidFill>
            </a:endParaRPr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C0530B47-8556-A7D3-35A0-9B28A0A615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72030" y="1929231"/>
            <a:ext cx="2110628" cy="489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67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3DDB11-FB58-459B-3462-85630399A6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2BD0492-CFAD-6598-1E02-B3C0C34B822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54" r="23219"/>
          <a:stretch/>
        </p:blipFill>
        <p:spPr>
          <a:xfrm>
            <a:off x="6092643" y="0"/>
            <a:ext cx="6099358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D9A891D-D566-2F36-ED3F-F4885E632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5085542" cy="826688"/>
          </a:xfrm>
        </p:spPr>
        <p:txBody>
          <a:bodyPr/>
          <a:lstStyle/>
          <a:p>
            <a:r>
              <a:rPr lang="pl-PL" dirty="0">
                <a:solidFill>
                  <a:schemeClr val="accent3"/>
                </a:solidFill>
              </a:rPr>
              <a:t>Elementy, które nie </a:t>
            </a:r>
            <a:br>
              <a:rPr lang="en-IE" dirty="0">
                <a:solidFill>
                  <a:schemeClr val="accent3"/>
                </a:solidFill>
              </a:rPr>
            </a:br>
            <a:r>
              <a:rPr lang="pl-PL" dirty="0">
                <a:solidFill>
                  <a:schemeClr val="accent3"/>
                </a:solidFill>
              </a:rPr>
              <a:t>ulegną zmianie</a:t>
            </a:r>
            <a:endParaRPr lang="en-IE" dirty="0">
              <a:solidFill>
                <a:schemeClr val="accent3"/>
              </a:solidFill>
            </a:endParaRPr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F26FB6D6-60DD-09D1-6BA3-98D004861184}"/>
              </a:ext>
            </a:extLst>
          </p:cNvPr>
          <p:cNvSpPr txBox="1">
            <a:spLocks/>
          </p:cNvSpPr>
          <p:nvPr/>
        </p:nvSpPr>
        <p:spPr>
          <a:xfrm>
            <a:off x="864000" y="3017344"/>
            <a:ext cx="2399999" cy="3036906"/>
          </a:xfrm>
          <a:prstGeom prst="rect">
            <a:avLst/>
          </a:prstGeom>
        </p:spPr>
        <p:txBody>
          <a:bodyPr vert="horz" lIns="0" tIns="0" rIns="0" bIns="0" numCol="1" spcCol="28800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l-PL" sz="1600" dirty="0"/>
              <a:t>Aby zostać Preferowanym Klientem, skonfiguruj powtarzające się Zamówienie Miesięcznej Subskrypcji (MSO, Monthly Subscription Order) z BV. </a:t>
            </a:r>
            <a:endParaRPr lang="en-IE" sz="1600" dirty="0"/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l-PL" sz="1600" dirty="0"/>
              <a:t>Aby zostać Preferowanym Klientem, wystarczy skonfigurować MSO i uiścić doroczną opłatę. To się nie zmieni.</a:t>
            </a:r>
            <a:endParaRPr lang="en-IE" sz="1600" dirty="0"/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28AA494C-4397-7C87-8671-4CD195C7FB59}"/>
              </a:ext>
            </a:extLst>
          </p:cNvPr>
          <p:cNvSpPr txBox="1">
            <a:spLocks/>
          </p:cNvSpPr>
          <p:nvPr/>
        </p:nvSpPr>
        <p:spPr>
          <a:xfrm>
            <a:off x="3549543" y="3017344"/>
            <a:ext cx="2399999" cy="3036906"/>
          </a:xfrm>
          <a:prstGeom prst="rect">
            <a:avLst/>
          </a:prstGeom>
        </p:spPr>
        <p:txBody>
          <a:bodyPr vert="horz" lIns="0" tIns="0" rIns="0" bIns="0" numCol="1" spcCol="28800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l-PL" sz="1600" dirty="0"/>
              <a:t>Świadczenia przysługujące Klientom PC i PC+, w tym aplikacja InTouch, kreator koszyków, łącza polecające i ceny hurtowe, pozostaną bez zmian. </a:t>
            </a:r>
            <a:endParaRPr lang="en-IE" sz="1600" dirty="0"/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50813B7C-6736-0A06-B8FC-2E6E3D33D4F1}"/>
              </a:ext>
            </a:extLst>
          </p:cNvPr>
          <p:cNvSpPr txBox="1">
            <a:spLocks/>
          </p:cNvSpPr>
          <p:nvPr/>
        </p:nvSpPr>
        <p:spPr>
          <a:xfrm>
            <a:off x="864000" y="2249714"/>
            <a:ext cx="2401200" cy="62411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IE" sz="3600" b="1" dirty="0">
                <a:solidFill>
                  <a:schemeClr val="accent3"/>
                </a:solidFill>
              </a:rPr>
              <a:t>01.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4CE587B2-B5E6-2985-FC3A-6D09A3948BB4}"/>
              </a:ext>
            </a:extLst>
          </p:cNvPr>
          <p:cNvSpPr txBox="1">
            <a:spLocks/>
          </p:cNvSpPr>
          <p:nvPr/>
        </p:nvSpPr>
        <p:spPr>
          <a:xfrm>
            <a:off x="3551700" y="2249714"/>
            <a:ext cx="2401200" cy="62411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IE" sz="3600" b="1" dirty="0">
                <a:solidFill>
                  <a:schemeClr val="accent3"/>
                </a:solidFill>
              </a:rPr>
              <a:t>02.</a:t>
            </a:r>
          </a:p>
        </p:txBody>
      </p:sp>
    </p:spTree>
    <p:extLst>
      <p:ext uri="{BB962C8B-B14F-4D97-AF65-F5344CB8AC3E}">
        <p14:creationId xmlns:p14="http://schemas.microsoft.com/office/powerpoint/2010/main" val="2103257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6A4AD1-5EBD-7749-E331-814E03A29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4CD92-DCAD-DCE8-1F09-3AE97F84E0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3999" y="2471057"/>
            <a:ext cx="6915657" cy="2387600"/>
          </a:xfrm>
        </p:spPr>
        <p:txBody>
          <a:bodyPr/>
          <a:lstStyle/>
          <a:p>
            <a:r>
              <a:rPr lang="en-IE" sz="7200" i="1" dirty="0" err="1"/>
              <a:t>Próbki</a:t>
            </a:r>
            <a:r>
              <a:rPr lang="en-IE" sz="7200" i="1" dirty="0"/>
              <a:t> </a:t>
            </a:r>
            <a:r>
              <a:rPr lang="en-IE" sz="7200" i="1" dirty="0" err="1"/>
              <a:t>Lojalnościowe</a:t>
            </a:r>
            <a:endParaRPr lang="en-IE" sz="7200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8F0023-5F17-05D2-5C98-6169D0F40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000" y="5207000"/>
            <a:ext cx="6117371" cy="787000"/>
          </a:xfrm>
        </p:spPr>
        <p:txBody>
          <a:bodyPr/>
          <a:lstStyle/>
          <a:p>
            <a:r>
              <a:rPr lang="pl-PL" sz="1800" dirty="0">
                <a:effectLst/>
                <a:ea typeface="Calibri Light" panose="020F0302020204030204" pitchFamily="34" charset="0"/>
              </a:rPr>
              <a:t>Próbki lojalnościowe, tj. pakiety próbne po 10 plastrów każdy dodawane do kwalifikujących się zamówień, przysługują klientom PC i PC+. Kwalifikujące się zamówienie to dowolne zamówienie z wartością BV.</a:t>
            </a:r>
            <a:endParaRPr lang="en-IE" sz="1800" dirty="0">
              <a:effectLst/>
              <a:ea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835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13B00A-B2EE-1A6B-37D4-67FDE46737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E78E4C-506C-4638-8B1A-ADB29CC75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 err="1">
                <a:solidFill>
                  <a:schemeClr val="accent3"/>
                </a:solidFill>
              </a:rPr>
              <a:t>Próbki</a:t>
            </a:r>
            <a:r>
              <a:rPr lang="en-IE" dirty="0">
                <a:solidFill>
                  <a:schemeClr val="accent3"/>
                </a:solidFill>
              </a:rPr>
              <a:t> </a:t>
            </a:r>
            <a:r>
              <a:rPr lang="en-IE" dirty="0" err="1">
                <a:solidFill>
                  <a:schemeClr val="accent3"/>
                </a:solidFill>
              </a:rPr>
              <a:t>Lojalnościowe</a:t>
            </a:r>
            <a:r>
              <a:rPr lang="en-IE" dirty="0">
                <a:solidFill>
                  <a:schemeClr val="accent3"/>
                </a:solidFill>
              </a:rPr>
              <a:t> - </a:t>
            </a:r>
            <a:r>
              <a:rPr lang="en-IE" dirty="0" err="1">
                <a:solidFill>
                  <a:schemeClr val="accent3"/>
                </a:solidFill>
              </a:rPr>
              <a:t>Preferowany</a:t>
            </a:r>
            <a:r>
              <a:rPr lang="en-IE" dirty="0">
                <a:solidFill>
                  <a:schemeClr val="accent3"/>
                </a:solidFill>
              </a:rPr>
              <a:t> </a:t>
            </a:r>
            <a:r>
              <a:rPr lang="en-IE" dirty="0" err="1">
                <a:solidFill>
                  <a:schemeClr val="accent3"/>
                </a:solidFill>
              </a:rPr>
              <a:t>Klient</a:t>
            </a:r>
            <a:endParaRPr lang="en-IE" dirty="0">
              <a:solidFill>
                <a:schemeClr val="accent3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BB843F-27EE-86E7-6E97-4EED0CF32104}"/>
              </a:ext>
            </a:extLst>
          </p:cNvPr>
          <p:cNvSpPr txBox="1"/>
          <p:nvPr/>
        </p:nvSpPr>
        <p:spPr>
          <a:xfrm>
            <a:off x="864000" y="5717001"/>
            <a:ext cx="10464000" cy="276999"/>
          </a:xfrm>
          <a:prstGeom prst="rect">
            <a:avLst/>
          </a:prstGeom>
          <a:noFill/>
        </p:spPr>
        <p:txBody>
          <a:bodyPr wrap="square" lIns="0" tIns="0" rIns="0" bIns="0" anchor="b">
            <a:noAutofit/>
          </a:bodyPr>
          <a:lstStyle/>
          <a:p>
            <a:r>
              <a:rPr lang="en-IE" sz="800" i="1" cap="all" dirty="0">
                <a:solidFill>
                  <a:schemeClr val="tx2"/>
                </a:solidFill>
                <a:latin typeface="Cabin" pitchFamily="2" charset="0"/>
              </a:rPr>
              <a:t>*Product may vary depending on market. </a:t>
            </a:r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BFE08077-34F2-1543-BDC0-620D9828593E}"/>
              </a:ext>
            </a:extLst>
          </p:cNvPr>
          <p:cNvSpPr txBox="1">
            <a:spLocks/>
          </p:cNvSpPr>
          <p:nvPr/>
        </p:nvSpPr>
        <p:spPr>
          <a:xfrm>
            <a:off x="864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fr-FR" sz="1400" b="1" dirty="0" err="1"/>
              <a:t>Próbka</a:t>
            </a:r>
            <a:r>
              <a:rPr lang="fr-FR" sz="1400" b="1" dirty="0"/>
              <a:t> </a:t>
            </a:r>
            <a:r>
              <a:rPr lang="fr-FR" sz="1400" b="1" dirty="0" err="1"/>
              <a:t>Lojalnościowa</a:t>
            </a:r>
            <a:r>
              <a:rPr lang="fr-FR" sz="1400" b="1" dirty="0"/>
              <a:t> 1*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l-PL" sz="1400" dirty="0"/>
              <a:t>Automatycznie dodawana do czwartego kwalifikującego się zamówienia po 3 następujących po sobie MSO.</a:t>
            </a:r>
            <a:endParaRPr lang="fr-FR" sz="1400" dirty="0"/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51CA5C97-831E-0764-CE13-7F529BF3AFDE}"/>
              </a:ext>
            </a:extLst>
          </p:cNvPr>
          <p:cNvSpPr txBox="1">
            <a:spLocks/>
          </p:cNvSpPr>
          <p:nvPr/>
        </p:nvSpPr>
        <p:spPr>
          <a:xfrm>
            <a:off x="3552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fr-FR" sz="1400" b="1" dirty="0" err="1"/>
              <a:t>Próbka</a:t>
            </a:r>
            <a:r>
              <a:rPr lang="fr-FR" sz="1400" b="1" dirty="0"/>
              <a:t> </a:t>
            </a:r>
            <a:r>
              <a:rPr lang="fr-FR" sz="1400" b="1" dirty="0" err="1"/>
              <a:t>Lojalnościowa</a:t>
            </a:r>
            <a:r>
              <a:rPr lang="fr-FR" sz="1400" b="1" dirty="0"/>
              <a:t> 2*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l-PL" sz="1400" dirty="0"/>
              <a:t>Automatycznie dodawana do siódmego kwalifikującego się zamówienia po kolejnych 3 następujących po sobie MSO.</a:t>
            </a:r>
            <a:endParaRPr lang="fr-FR" sz="1400" dirty="0"/>
          </a:p>
        </p:txBody>
      </p:sp>
      <p:sp>
        <p:nvSpPr>
          <p:cNvPr id="12" name="Content Placeholder 4">
            <a:extLst>
              <a:ext uri="{FF2B5EF4-FFF2-40B4-BE49-F238E27FC236}">
                <a16:creationId xmlns:a16="http://schemas.microsoft.com/office/drawing/2014/main" id="{41869732-A871-151B-F276-BF9369FED8E2}"/>
              </a:ext>
            </a:extLst>
          </p:cNvPr>
          <p:cNvSpPr txBox="1">
            <a:spLocks/>
          </p:cNvSpPr>
          <p:nvPr/>
        </p:nvSpPr>
        <p:spPr>
          <a:xfrm>
            <a:off x="6240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fr-FR" sz="1400" b="1" dirty="0" err="1"/>
              <a:t>Próbka</a:t>
            </a:r>
            <a:r>
              <a:rPr lang="fr-FR" sz="1400" b="1" dirty="0"/>
              <a:t> </a:t>
            </a:r>
            <a:r>
              <a:rPr lang="fr-FR" sz="1400" b="1" dirty="0" err="1"/>
              <a:t>Lojalnościowa</a:t>
            </a:r>
            <a:r>
              <a:rPr lang="fr-FR" sz="1400" b="1" dirty="0"/>
              <a:t> 3*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l-PL" sz="1400" dirty="0"/>
              <a:t>Automatycznie dodawana do dziesiątego kwalifikującego się zamówienia po kolejnych 3 następujących po sobie MSO.</a:t>
            </a:r>
            <a:endParaRPr lang="fr-FR" sz="1400" dirty="0"/>
          </a:p>
        </p:txBody>
      </p:sp>
      <p:sp>
        <p:nvSpPr>
          <p:cNvPr id="13" name="Content Placeholder 4">
            <a:extLst>
              <a:ext uri="{FF2B5EF4-FFF2-40B4-BE49-F238E27FC236}">
                <a16:creationId xmlns:a16="http://schemas.microsoft.com/office/drawing/2014/main" id="{EAB7CE7A-64B3-B74F-132D-1C42188BB231}"/>
              </a:ext>
            </a:extLst>
          </p:cNvPr>
          <p:cNvSpPr txBox="1">
            <a:spLocks/>
          </p:cNvSpPr>
          <p:nvPr/>
        </p:nvSpPr>
        <p:spPr>
          <a:xfrm>
            <a:off x="8928000" y="3263086"/>
            <a:ext cx="2400000" cy="143245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fr-FR" sz="1400" b="1" dirty="0" err="1"/>
              <a:t>Próbka</a:t>
            </a:r>
            <a:r>
              <a:rPr lang="fr-FR" sz="1400" b="1" dirty="0"/>
              <a:t> </a:t>
            </a:r>
            <a:r>
              <a:rPr lang="fr-FR" sz="1400" b="1" dirty="0" err="1"/>
              <a:t>Lojalnościowa</a:t>
            </a:r>
            <a:r>
              <a:rPr lang="fr-FR" sz="1400" b="1" dirty="0"/>
              <a:t> 4*</a:t>
            </a:r>
          </a:p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pl-PL" sz="1400" dirty="0"/>
              <a:t>Automatycznie dodawana do trzynastego kwalifikującego się zamówienia po kolejnych 3 następujących po sobie MSO.</a:t>
            </a:r>
            <a:endParaRPr lang="fr-FR" sz="1400" dirty="0"/>
          </a:p>
        </p:txBody>
      </p:sp>
      <p:pic>
        <p:nvPicPr>
          <p:cNvPr id="15" name="Picture 14" descr="A white and blue logo&#10;&#10;AI-generated content may be incorrect.">
            <a:extLst>
              <a:ext uri="{FF2B5EF4-FFF2-40B4-BE49-F238E27FC236}">
                <a16:creationId xmlns:a16="http://schemas.microsoft.com/office/drawing/2014/main" id="{AF4A2C3E-E0F8-C28F-B3B8-74E630CCE1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7" name="Picture 16" descr="A white and blue logo&#10;&#10;AI-generated content may be incorrect.">
            <a:extLst>
              <a:ext uri="{FF2B5EF4-FFF2-40B4-BE49-F238E27FC236}">
                <a16:creationId xmlns:a16="http://schemas.microsoft.com/office/drawing/2014/main" id="{7FB3357E-8C6D-71B0-63E4-0B860E8BE4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8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9" name="Picture 18" descr="A yellow and white logo&#10;&#10;AI-generated content may be incorrect.">
            <a:extLst>
              <a:ext uri="{FF2B5EF4-FFF2-40B4-BE49-F238E27FC236}">
                <a16:creationId xmlns:a16="http://schemas.microsoft.com/office/drawing/2014/main" id="{B1A6F82F-FB7F-B608-044B-0237D5957C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2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21" name="Picture 20" descr="A white and purple background with black text&#10;&#10;AI-generated content may be incorrect.">
            <a:extLst>
              <a:ext uri="{FF2B5EF4-FFF2-40B4-BE49-F238E27FC236}">
                <a16:creationId xmlns:a16="http://schemas.microsoft.com/office/drawing/2014/main" id="{D68BFD41-FF68-E0E5-375E-275788402C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0000" y="2068458"/>
            <a:ext cx="2030258" cy="1071976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2A2DF14B-352E-309A-DCDA-A6242B5232E3}"/>
              </a:ext>
            </a:extLst>
          </p:cNvPr>
          <p:cNvSpPr txBox="1">
            <a:spLocks/>
          </p:cNvSpPr>
          <p:nvPr/>
        </p:nvSpPr>
        <p:spPr>
          <a:xfrm>
            <a:off x="864000" y="5073314"/>
            <a:ext cx="10464000" cy="6436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800" dirty="0"/>
              <a:t>Po otrzymaniu próbki lojalnościowej numer 4 trzynastego miesiąca nie nadamy kolejnych próbek lojalnościowych.</a:t>
            </a:r>
            <a:endParaRPr lang="en-IE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571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3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1913E8-7C1D-D621-EF54-72F86D599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CB816F4-BD9E-DF02-329E-DBEA01BDC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0" y="3931041"/>
            <a:ext cx="1364850" cy="750137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1*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IE" sz="1000" dirty="0"/>
              <a:t>Y-Age Aeon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067A35DF-51C7-B7EC-05F1-EED314EBFF45}"/>
              </a:ext>
            </a:extLst>
          </p:cNvPr>
          <p:cNvSpPr txBox="1">
            <a:spLocks/>
          </p:cNvSpPr>
          <p:nvPr/>
        </p:nvSpPr>
        <p:spPr>
          <a:xfrm>
            <a:off x="864000" y="1750938"/>
            <a:ext cx="10464000" cy="117602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800" dirty="0"/>
              <a:t>Wszyscy klienci PC+ muszą płacić raz na rok za utrzymanie statusu. Mogą otrzymywać powtarzające się rundy próbek lojalnościowych, o ile uiszczą opłatę za przedłużenie.</a:t>
            </a:r>
            <a:endParaRPr lang="en-IE" sz="1800" dirty="0"/>
          </a:p>
          <a:p>
            <a:pPr marL="0" indent="0"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800" dirty="0"/>
              <a:t>Klienci PC+ nie będą wykluczeni z programu bez podania przyczyny</a:t>
            </a:r>
            <a:r>
              <a:rPr lang="en-IE" sz="1800" dirty="0"/>
              <a:t>.</a:t>
            </a:r>
          </a:p>
        </p:txBody>
      </p:sp>
      <p:pic>
        <p:nvPicPr>
          <p:cNvPr id="8" name="Picture 7" descr="A white and blue logo&#10;&#10;AI-generated content may be incorrect.">
            <a:extLst>
              <a:ext uri="{FF2B5EF4-FFF2-40B4-BE49-F238E27FC236}">
                <a16:creationId xmlns:a16="http://schemas.microsoft.com/office/drawing/2014/main" id="{46D0563B-B1DD-8234-0B69-EF4E51459B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000" y="3083427"/>
            <a:ext cx="1364850" cy="720641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0" name="Picture 9" descr="A yellow and white logo&#10;&#10;AI-generated content may be incorrect.">
            <a:extLst>
              <a:ext uri="{FF2B5EF4-FFF2-40B4-BE49-F238E27FC236}">
                <a16:creationId xmlns:a16="http://schemas.microsoft.com/office/drawing/2014/main" id="{5779B699-6423-C975-C335-67C6B1DC12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3830" y="3083426"/>
            <a:ext cx="1364850" cy="720641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1" name="Picture 10" descr="A white and purple background with black text&#10;&#10;AI-generated content may be incorrect.">
            <a:extLst>
              <a:ext uri="{FF2B5EF4-FFF2-40B4-BE49-F238E27FC236}">
                <a16:creationId xmlns:a16="http://schemas.microsoft.com/office/drawing/2014/main" id="{6A7B38F8-1E77-39BE-D258-2B12B917DA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3660" y="3083426"/>
            <a:ext cx="1364850" cy="720641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F76340A-031C-F089-B3BD-6FC45C1450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490" y="3083427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7C95885-CF2D-4192-7833-E7D6F925E9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43320" y="3083426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AD80502-136C-7C09-D1EC-9666547585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63150" y="3083426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360A5A6-8C59-43BC-DE67-BAF8B099DDC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64000" y="4681179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5B57E09-C5B4-8E35-0D43-E24403AE331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83830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2BC3E96-4483-EC69-F78C-7E0B4ECB71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03660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27E1E61-56C9-218E-F748-99F10DC170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490" y="4681179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85BD1A6-CDA5-3933-5B8A-F867A7664A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43320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sp>
        <p:nvSpPr>
          <p:cNvPr id="23" name="Content Placeholder 4">
            <a:extLst>
              <a:ext uri="{FF2B5EF4-FFF2-40B4-BE49-F238E27FC236}">
                <a16:creationId xmlns:a16="http://schemas.microsoft.com/office/drawing/2014/main" id="{1ABE55ED-1DA4-23AF-9A72-5482319F304E}"/>
              </a:ext>
            </a:extLst>
          </p:cNvPr>
          <p:cNvSpPr txBox="1">
            <a:spLocks/>
          </p:cNvSpPr>
          <p:nvPr/>
        </p:nvSpPr>
        <p:spPr>
          <a:xfrm>
            <a:off x="86400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7*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X49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5" name="Content Placeholder 4">
            <a:extLst>
              <a:ext uri="{FF2B5EF4-FFF2-40B4-BE49-F238E27FC236}">
                <a16:creationId xmlns:a16="http://schemas.microsoft.com/office/drawing/2014/main" id="{1240849B-6421-F202-B5C8-6E4F0855E15F}"/>
              </a:ext>
            </a:extLst>
          </p:cNvPr>
          <p:cNvSpPr txBox="1">
            <a:spLocks/>
          </p:cNvSpPr>
          <p:nvPr/>
        </p:nvSpPr>
        <p:spPr>
          <a:xfrm>
            <a:off x="268383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2*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Y-Age Glutathione 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6" name="Content Placeholder 4">
            <a:extLst>
              <a:ext uri="{FF2B5EF4-FFF2-40B4-BE49-F238E27FC236}">
                <a16:creationId xmlns:a16="http://schemas.microsoft.com/office/drawing/2014/main" id="{31C1DB45-181E-9564-549E-EDD30A9F752E}"/>
              </a:ext>
            </a:extLst>
          </p:cNvPr>
          <p:cNvSpPr txBox="1">
            <a:spLocks/>
          </p:cNvSpPr>
          <p:nvPr/>
        </p:nvSpPr>
        <p:spPr>
          <a:xfrm>
            <a:off x="268383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8*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Alavida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7" name="Content Placeholder 4">
            <a:extLst>
              <a:ext uri="{FF2B5EF4-FFF2-40B4-BE49-F238E27FC236}">
                <a16:creationId xmlns:a16="http://schemas.microsoft.com/office/drawing/2014/main" id="{C496E487-7F4F-951B-7521-30DD5D8F3DCE}"/>
              </a:ext>
            </a:extLst>
          </p:cNvPr>
          <p:cNvSpPr txBox="1">
            <a:spLocks/>
          </p:cNvSpPr>
          <p:nvPr/>
        </p:nvSpPr>
        <p:spPr>
          <a:xfrm>
            <a:off x="450366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3* 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Silent Nights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8" name="Content Placeholder 4">
            <a:extLst>
              <a:ext uri="{FF2B5EF4-FFF2-40B4-BE49-F238E27FC236}">
                <a16:creationId xmlns:a16="http://schemas.microsoft.com/office/drawing/2014/main" id="{AB8F5647-FC44-35DD-BA64-622D8308F030}"/>
              </a:ext>
            </a:extLst>
          </p:cNvPr>
          <p:cNvSpPr txBox="1">
            <a:spLocks/>
          </p:cNvSpPr>
          <p:nvPr/>
        </p:nvSpPr>
        <p:spPr>
          <a:xfrm>
            <a:off x="450366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9*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Y-Age Aeon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29" name="Content Placeholder 4">
            <a:extLst>
              <a:ext uri="{FF2B5EF4-FFF2-40B4-BE49-F238E27FC236}">
                <a16:creationId xmlns:a16="http://schemas.microsoft.com/office/drawing/2014/main" id="{47BB0131-C4DD-AEB9-74D8-341A07432F62}"/>
              </a:ext>
            </a:extLst>
          </p:cNvPr>
          <p:cNvSpPr txBox="1">
            <a:spLocks/>
          </p:cNvSpPr>
          <p:nvPr/>
        </p:nvSpPr>
        <p:spPr>
          <a:xfrm>
            <a:off x="632349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4*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X39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30" name="Content Placeholder 4">
            <a:extLst>
              <a:ext uri="{FF2B5EF4-FFF2-40B4-BE49-F238E27FC236}">
                <a16:creationId xmlns:a16="http://schemas.microsoft.com/office/drawing/2014/main" id="{0F4BDFE8-8AA6-B63B-1957-685E702F4DD6}"/>
              </a:ext>
            </a:extLst>
          </p:cNvPr>
          <p:cNvSpPr txBox="1">
            <a:spLocks/>
          </p:cNvSpPr>
          <p:nvPr/>
        </p:nvSpPr>
        <p:spPr>
          <a:xfrm>
            <a:off x="6239430" y="5528792"/>
            <a:ext cx="153297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10 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Y-Age Glutathione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31" name="Content Placeholder 4">
            <a:extLst>
              <a:ext uri="{FF2B5EF4-FFF2-40B4-BE49-F238E27FC236}">
                <a16:creationId xmlns:a16="http://schemas.microsoft.com/office/drawing/2014/main" id="{8A28D6F3-587C-D91D-F1C7-00336790F817}"/>
              </a:ext>
            </a:extLst>
          </p:cNvPr>
          <p:cNvSpPr txBox="1">
            <a:spLocks/>
          </p:cNvSpPr>
          <p:nvPr/>
        </p:nvSpPr>
        <p:spPr>
          <a:xfrm>
            <a:off x="814332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5*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Y-Age Carnosine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32" name="Content Placeholder 4">
            <a:extLst>
              <a:ext uri="{FF2B5EF4-FFF2-40B4-BE49-F238E27FC236}">
                <a16:creationId xmlns:a16="http://schemas.microsoft.com/office/drawing/2014/main" id="{F7A4B055-7C44-9455-B95B-172FF3E7BDD3}"/>
              </a:ext>
            </a:extLst>
          </p:cNvPr>
          <p:cNvSpPr txBox="1">
            <a:spLocks/>
          </p:cNvSpPr>
          <p:nvPr/>
        </p:nvSpPr>
        <p:spPr>
          <a:xfrm>
            <a:off x="8143320" y="5528792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11*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Silent Nights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33" name="Content Placeholder 4">
            <a:extLst>
              <a:ext uri="{FF2B5EF4-FFF2-40B4-BE49-F238E27FC236}">
                <a16:creationId xmlns:a16="http://schemas.microsoft.com/office/drawing/2014/main" id="{93A072A9-C602-1532-B772-73B513D008F8}"/>
              </a:ext>
            </a:extLst>
          </p:cNvPr>
          <p:cNvSpPr txBox="1">
            <a:spLocks/>
          </p:cNvSpPr>
          <p:nvPr/>
        </p:nvSpPr>
        <p:spPr>
          <a:xfrm>
            <a:off x="9963150" y="3931041"/>
            <a:ext cx="13648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6* 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/>
              <a:t>SP6 Complete</a:t>
            </a:r>
            <a:br>
              <a:rPr lang="en-IE" sz="1000" dirty="0"/>
            </a:br>
            <a:r>
              <a:rPr lang="en-IE" sz="1000" dirty="0"/>
              <a:t>10-patch sample pack</a:t>
            </a:r>
          </a:p>
        </p:txBody>
      </p:sp>
      <p:sp>
        <p:nvSpPr>
          <p:cNvPr id="34" name="Content Placeholder 4">
            <a:extLst>
              <a:ext uri="{FF2B5EF4-FFF2-40B4-BE49-F238E27FC236}">
                <a16:creationId xmlns:a16="http://schemas.microsoft.com/office/drawing/2014/main" id="{CE3FAF1A-69DB-0A04-B7CD-C0EBC57B5648}"/>
              </a:ext>
            </a:extLst>
          </p:cNvPr>
          <p:cNvSpPr txBox="1">
            <a:spLocks/>
          </p:cNvSpPr>
          <p:nvPr/>
        </p:nvSpPr>
        <p:spPr>
          <a:xfrm>
            <a:off x="9772250" y="5528792"/>
            <a:ext cx="1746650" cy="7501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IE" sz="1000" dirty="0" err="1"/>
              <a:t>Próbka</a:t>
            </a:r>
            <a:r>
              <a:rPr lang="en-IE" sz="1000" dirty="0"/>
              <a:t> Lojalnościowa 12*</a:t>
            </a:r>
          </a:p>
          <a:p>
            <a:pPr marL="0" indent="0" algn="ctr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pl-PL" sz="800" dirty="0"/>
              <a:t>Pełnowymiarowe standardowe opakowanie dowolnego wypróbowanego poprzednio produktu lub jeden produkt Alavida (z wyłączeniem produktów X39 i X49)</a:t>
            </a:r>
            <a:endParaRPr lang="en-IE" sz="8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50BA747-BA02-B0F7-B871-6A2FAA9026BE}"/>
              </a:ext>
            </a:extLst>
          </p:cNvPr>
          <p:cNvSpPr txBox="1"/>
          <p:nvPr/>
        </p:nvSpPr>
        <p:spPr>
          <a:xfrm rot="10800000" flipV="1">
            <a:off x="8143320" y="863998"/>
            <a:ext cx="3184678" cy="691355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r"/>
            <a:r>
              <a:rPr lang="en-IE" sz="800" i="1" cap="all" dirty="0">
                <a:solidFill>
                  <a:schemeClr val="tx2"/>
                </a:solidFill>
                <a:latin typeface="Cabin" pitchFamily="2" charset="0"/>
              </a:rPr>
              <a:t>*Product may vary depending on market.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319C95-FC5E-7548-D11D-15EABE92595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63149" y="4681178"/>
            <a:ext cx="1364850" cy="720640"/>
          </a:xfrm>
          <a:prstGeom prst="rect">
            <a:avLst/>
          </a:prstGeom>
          <a:effectLst>
            <a:outerShdw blurRad="152400" dist="152400" dir="5400000" algn="ctr" rotWithShape="0">
              <a:srgbClr val="000000">
                <a:alpha val="15000"/>
              </a:srgbClr>
            </a:outerShdw>
          </a:effectLst>
        </p:spPr>
      </p:pic>
      <p:sp>
        <p:nvSpPr>
          <p:cNvPr id="9" name="Title 3">
            <a:extLst>
              <a:ext uri="{FF2B5EF4-FFF2-40B4-BE49-F238E27FC236}">
                <a16:creationId xmlns:a16="http://schemas.microsoft.com/office/drawing/2014/main" id="{F051773F-6EBA-F5D2-F37B-1A0FC7985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10464000" cy="826688"/>
          </a:xfrm>
        </p:spPr>
        <p:txBody>
          <a:bodyPr/>
          <a:lstStyle/>
          <a:p>
            <a:r>
              <a:rPr lang="en-IE" dirty="0" err="1">
                <a:solidFill>
                  <a:schemeClr val="accent2"/>
                </a:solidFill>
              </a:rPr>
              <a:t>Próbki</a:t>
            </a:r>
            <a:r>
              <a:rPr lang="en-IE" dirty="0">
                <a:solidFill>
                  <a:schemeClr val="accent2"/>
                </a:solidFill>
              </a:rPr>
              <a:t> </a:t>
            </a:r>
            <a:r>
              <a:rPr lang="en-IE" dirty="0" err="1">
                <a:solidFill>
                  <a:schemeClr val="accent2"/>
                </a:solidFill>
              </a:rPr>
              <a:t>Lojalnościowe</a:t>
            </a:r>
            <a:r>
              <a:rPr lang="en-IE" dirty="0">
                <a:solidFill>
                  <a:schemeClr val="accent2"/>
                </a:solidFill>
              </a:rPr>
              <a:t> - </a:t>
            </a:r>
            <a:r>
              <a:rPr lang="en-IE" dirty="0" err="1">
                <a:solidFill>
                  <a:schemeClr val="accent2"/>
                </a:solidFill>
              </a:rPr>
              <a:t>Preferowany</a:t>
            </a:r>
            <a:r>
              <a:rPr lang="en-IE" dirty="0">
                <a:solidFill>
                  <a:schemeClr val="accent2"/>
                </a:solidFill>
              </a:rPr>
              <a:t> </a:t>
            </a:r>
            <a:r>
              <a:rPr lang="en-IE" dirty="0" err="1">
                <a:solidFill>
                  <a:schemeClr val="accent2"/>
                </a:solidFill>
              </a:rPr>
              <a:t>Klient</a:t>
            </a:r>
            <a:r>
              <a:rPr lang="en-IE" dirty="0">
                <a:solidFill>
                  <a:schemeClr val="accent2"/>
                </a:solidFill>
              </a:rPr>
              <a:t> Plus</a:t>
            </a:r>
          </a:p>
        </p:txBody>
      </p:sp>
    </p:spTree>
    <p:extLst>
      <p:ext uri="{BB962C8B-B14F-4D97-AF65-F5344CB8AC3E}">
        <p14:creationId xmlns:p14="http://schemas.microsoft.com/office/powerpoint/2010/main" val="30523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2E7D46A9-8D80-DC19-A2AE-BEBFC68C4D18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78" b="6475"/>
          <a:stretch/>
        </p:blipFill>
        <p:spPr>
          <a:xfrm>
            <a:off x="7777199" y="864000"/>
            <a:ext cx="4414801" cy="599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E36775-0270-9187-1558-6366BEDDF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864000"/>
            <a:ext cx="4711300" cy="826688"/>
          </a:xfrm>
        </p:spPr>
        <p:txBody>
          <a:bodyPr/>
          <a:lstStyle/>
          <a:p>
            <a:r>
              <a:rPr lang="it-IT" dirty="0">
                <a:solidFill>
                  <a:schemeClr val="accent2"/>
                </a:solidFill>
              </a:rPr>
              <a:t>Ulepszenie Programu Udostępniania PC+</a:t>
            </a:r>
            <a:endParaRPr lang="en-IE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CDE6A-E2D8-1F3C-7654-9E5D6D12D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1" y="2053037"/>
            <a:ext cx="5522286" cy="3940963"/>
          </a:xfrm>
        </p:spPr>
        <p:txBody>
          <a:bodyPr numCol="1" spcCol="288000"/>
          <a:lstStyle/>
          <a:p>
            <a:pPr>
              <a:buClr>
                <a:schemeClr val="accent2"/>
              </a:buClr>
            </a:pPr>
            <a:r>
              <a:rPr lang="pl-PL" sz="1600" dirty="0"/>
              <a:t>Klient PC+ otrzymuje 100 USD w środkach na darmowe produkty za każdych trzech klientów skierowanych przez niego do naszej firmy, którzy złożą kwalifikujące się (obejmujące BV) zamówienia w danym miesiącu, ewentualnie za dwóch klientów skierowanych przez niego do naszej firmy, którzy złożą kwalifikujące się zamówienia, oraz za kwalifikujące się zamówienie własne klienta PC+. Nie ma minimalnej kwalifikującej się kwoty w przypadku zamówień.</a:t>
            </a:r>
          </a:p>
          <a:p>
            <a:pPr>
              <a:buClr>
                <a:schemeClr val="accent2"/>
              </a:buClr>
            </a:pPr>
            <a:r>
              <a:rPr lang="pl-PL" sz="1600" dirty="0"/>
              <a:t>Klienci PC+ obecnie muszą włączyć ustawienie stosowania punktów zdobytych w Programie Udostępniania. Nie będzie to dłużej konieczne, gdyż punkty zostaną naliczone automatycznie.</a:t>
            </a:r>
          </a:p>
        </p:txBody>
      </p:sp>
    </p:spTree>
    <p:extLst>
      <p:ext uri="{BB962C8B-B14F-4D97-AF65-F5344CB8AC3E}">
        <p14:creationId xmlns:p14="http://schemas.microsoft.com/office/powerpoint/2010/main" val="1648811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28F052-C075-F90C-E4EB-197D7F86B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E521E92-3BF0-825B-55B0-93F49B51B7A8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6093541" y="864000"/>
            <a:ext cx="6098458" cy="5994001"/>
            <a:chOff x="6093541" y="864000"/>
            <a:chExt cx="6098458" cy="5994001"/>
          </a:xfrm>
        </p:grpSpPr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4FC66CAB-68F3-2D0E-4071-3113DEFA252F}"/>
                </a:ext>
              </a:extLst>
            </p:cNvPr>
            <p:cNvPicPr>
              <a:picLocks noGrp="1" noRot="1" noMove="1" noResize="1" noEditPoints="1" noAdjustHandles="1" noChangeArrowheads="1" noChangeShapeType="1" noCrop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r="2578" b="6475"/>
            <a:stretch/>
          </p:blipFill>
          <p:spPr>
            <a:xfrm>
              <a:off x="6093541" y="864000"/>
              <a:ext cx="4414801" cy="5994000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ED2A50D-E53A-230E-F5A2-ABA1696EC2AD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8868228" y="864001"/>
              <a:ext cx="3323771" cy="5994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 dirty="0">
                <a:latin typeface="Cabin" pitchFamily="2" charset="0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AA090-F7BB-C910-732E-429AD23A5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1" y="2053037"/>
            <a:ext cx="4409882" cy="3940963"/>
          </a:xfrm>
        </p:spPr>
        <p:txBody>
          <a:bodyPr numCol="1" spcCol="288000"/>
          <a:lstStyle/>
          <a:p>
            <a:pPr>
              <a:buClr>
                <a:schemeClr val="accent2"/>
              </a:buClr>
            </a:pPr>
            <a:r>
              <a:rPr lang="pl-PL" sz="1600" dirty="0"/>
              <a:t>Punkty z Programu Udostępniania można obecnie zastosować wyłącznie w przypadku plastrów. W ulepszonym Programie Udostępniania punkty będzie można zastosować w przypadku wszystkich produktów poza opłatą za przedłużenie.</a:t>
            </a:r>
          </a:p>
          <a:p>
            <a:pPr>
              <a:buClr>
                <a:schemeClr val="accent2"/>
              </a:buClr>
            </a:pPr>
            <a:r>
              <a:rPr lang="pl-PL" sz="1600" dirty="0"/>
              <a:t>Wymóg minimalnej sumy częściowej klientów zamawiających z polecenia zostanie usunięty. Zamówienie z wartością BV może być kwalifikującym się zamówieniem.</a:t>
            </a:r>
            <a:endParaRPr lang="en-IE" sz="1600" dirty="0"/>
          </a:p>
          <a:p>
            <a:pPr>
              <a:buClr>
                <a:schemeClr val="accent2"/>
              </a:buClr>
            </a:pPr>
            <a:r>
              <a:rPr lang="pl-PL" sz="1600" dirty="0"/>
              <a:t>Środki można stosować wyłącznie w przypadku MSO i produktów (nie można nimi opłacić wysyłki ani podatków).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E710FE-9270-61E8-B647-91B7B30F1D42}"/>
              </a:ext>
            </a:extLst>
          </p:cNvPr>
          <p:cNvSpPr txBox="1">
            <a:spLocks/>
          </p:cNvSpPr>
          <p:nvPr/>
        </p:nvSpPr>
        <p:spPr>
          <a:xfrm>
            <a:off x="6728628" y="2074074"/>
            <a:ext cx="5085542" cy="1909363"/>
          </a:xfrm>
          <a:prstGeom prst="rect">
            <a:avLst/>
          </a:prstGeom>
        </p:spPr>
        <p:txBody>
          <a:bodyPr vert="horz" lIns="0" tIns="0" rIns="0" bIns="0" numCol="1" spcCol="28800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8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it-IT" sz="2000" b="1" dirty="0">
                <a:solidFill>
                  <a:schemeClr val="accent2"/>
                </a:solidFill>
              </a:rPr>
              <a:t>Widżet Programu Udostępniania:</a:t>
            </a:r>
            <a:endParaRPr lang="en-IE" sz="1600" dirty="0">
              <a:solidFill>
                <a:schemeClr val="accent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B67DC6-E842-F5E5-CBD4-BA839FB8D4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8629" y="2807386"/>
            <a:ext cx="5085542" cy="3186614"/>
          </a:xfrm>
          <a:prstGeom prst="roundRect">
            <a:avLst>
              <a:gd name="adj" fmla="val 4369"/>
            </a:avLst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645B33D2-4863-012C-B9AD-FC69372B7132}"/>
              </a:ext>
            </a:extLst>
          </p:cNvPr>
          <p:cNvSpPr txBox="1">
            <a:spLocks/>
          </p:cNvSpPr>
          <p:nvPr/>
        </p:nvSpPr>
        <p:spPr>
          <a:xfrm>
            <a:off x="864000" y="864000"/>
            <a:ext cx="4635100" cy="826688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2"/>
                </a:solidFill>
                <a:latin typeface="Cabin" pitchFamily="2" charset="0"/>
                <a:ea typeface="+mj-ea"/>
                <a:cs typeface="+mj-cs"/>
              </a:defRPr>
            </a:lvl1pPr>
          </a:lstStyle>
          <a:p>
            <a:r>
              <a:rPr lang="it-IT" dirty="0">
                <a:solidFill>
                  <a:schemeClr val="accent2"/>
                </a:solidFill>
              </a:rPr>
              <a:t>Ulepszenie Programu Udostępniania PC+</a:t>
            </a:r>
            <a:endParaRPr lang="en-IE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060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983DE5-5107-EE35-F603-18D2D5BAEC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6F8EA-17B3-8FA9-3929-8F8987459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 err="1">
                <a:solidFill>
                  <a:schemeClr val="accent3"/>
                </a:solidFill>
              </a:rPr>
              <a:t>Często</a:t>
            </a:r>
            <a:r>
              <a:rPr lang="en-IE" dirty="0">
                <a:solidFill>
                  <a:schemeClr val="accent3"/>
                </a:solidFill>
              </a:rPr>
              <a:t> </a:t>
            </a:r>
            <a:r>
              <a:rPr lang="en-IE" dirty="0" err="1">
                <a:solidFill>
                  <a:schemeClr val="accent3"/>
                </a:solidFill>
              </a:rPr>
              <a:t>Zadawane</a:t>
            </a:r>
            <a:r>
              <a:rPr lang="en-IE" dirty="0">
                <a:solidFill>
                  <a:schemeClr val="accent3"/>
                </a:solidFill>
              </a:rPr>
              <a:t> </a:t>
            </a:r>
            <a:r>
              <a:rPr lang="en-IE" dirty="0" err="1">
                <a:solidFill>
                  <a:schemeClr val="accent3"/>
                </a:solidFill>
              </a:rPr>
              <a:t>Pytania</a:t>
            </a:r>
            <a:endParaRPr lang="en-IE" dirty="0">
              <a:solidFill>
                <a:schemeClr val="accent3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78360D2-846F-428F-36E6-B09BB3D9EFEE}"/>
              </a:ext>
            </a:extLst>
          </p:cNvPr>
          <p:cNvSpPr txBox="1">
            <a:spLocks/>
          </p:cNvSpPr>
          <p:nvPr/>
        </p:nvSpPr>
        <p:spPr>
          <a:xfrm>
            <a:off x="864000" y="1690688"/>
            <a:ext cx="10464000" cy="3940963"/>
          </a:xfrm>
          <a:prstGeom prst="rect">
            <a:avLst/>
          </a:prstGeom>
        </p:spPr>
        <p:txBody>
          <a:bodyPr vert="horz" lIns="0" tIns="0" rIns="0" bIns="0" numCol="1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1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KIEDY WSZYSTKO SIĘ ROZPOCZNIE?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1</a:t>
            </a:r>
            <a:r>
              <a:rPr lang="en-IE" sz="1200" dirty="0"/>
              <a:t>	</a:t>
            </a:r>
            <a:r>
              <a:rPr lang="pl-PL" sz="1200" dirty="0"/>
              <a:t>Wiosna 2025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2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W JAKICH KRAJACH WPROWADZONE ZOSTANĄ ULEPSZENIA?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2</a:t>
            </a:r>
            <a:r>
              <a:rPr lang="en-IE" sz="1200" dirty="0"/>
              <a:t>	</a:t>
            </a:r>
            <a:r>
              <a:rPr lang="pl-PL" sz="1200" dirty="0"/>
              <a:t>We wszystkich krajach, w których obecnie istnieje program PC/PC+, czyli na wszystkich obsługiwanych rynkach poza Japonią i Koreą. 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3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JAKIE ZMIANY ZOSTANĄ WPROWADZONE DO PROGRAMU KLIENTÓW PREFEROWANYCH?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3</a:t>
            </a:r>
            <a:r>
              <a:rPr lang="en-IE" sz="1200" dirty="0"/>
              <a:t>	</a:t>
            </a:r>
            <a:r>
              <a:rPr lang="pl-PL" sz="1200" dirty="0"/>
              <a:t>Zamiast otrzymywać darmowy swag LifeWave po trzecim, szóstym, dziewiątym i dwunastym Zamówieniu Miesięcznej Subskrypcji, klienci PC otrzymają pakiety próbek po 10 plastrów w takich samych odstępach czasu. W przypadku większości rynków klienci PC otrzymają pakiet próbek produktu Y-Age Aeon do czwartego MSO, pakiet próbek produktu Y-Age Glutathione do siódmego MSO oraz pakiet próbek produktu Silent Nights do dziesiątego MSO. Po dwunastym MSO będą mogli wybrać wersję pełnowymiarową dowolnego z wymienionych trzech produktów lub jeden z produktów Alavida. Otrzymają po 12 miesiącach autoresponder zapraszający do widżetu Back Office, gdzie wybiorą jeden z produktów. Jeśli klient nie dokona wyboru, automatycznie nadamy do niego pełnowymiarowe opakowanie produktu Aeon. Klienci PC z Tajlandii otrzymają pakiet próbek X39 do siódmego MSO zamiast produktu Glutathione.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4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JAK PREFEROWANY KLIENT MOŻE ZACZĄĆ KORZYSTAĆ Z KORZYSTNIEJSZEGO PROGRAMU PC+?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4</a:t>
            </a:r>
            <a:r>
              <a:rPr lang="en-IE" sz="1200" dirty="0"/>
              <a:t>	</a:t>
            </a:r>
            <a:r>
              <a:rPr lang="pl-PL" sz="1200" dirty="0"/>
              <a:t>Gdy Preferowany Klient zrealizuje MSO, otrzyma możliwość przejścia na status PC+ za 25 USD/25 EUR. Po wybraniu tej opcji przechodzi do Programu PC+.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5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CZY PROCES REJESTRACJI KLIENTA PC+ BĘDZIE INNY OD PROCESU REJESTRACJI PREFEROWANEGO KLIENTA?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5</a:t>
            </a:r>
            <a:r>
              <a:rPr lang="en-IE" sz="1200" dirty="0"/>
              <a:t>	</a:t>
            </a:r>
            <a:r>
              <a:rPr lang="pl-PL" sz="1200" dirty="0"/>
              <a:t>Gdy klient wybierze artykuł i kliknie przycisk „Dodaj do koszyka”, wyświetlone zostanie okienko podręczne. W okienku wyświetlane są informacje na temat tego, jak zostać Klientem Detalicznym, Preferowanym Klientem lub Członkiem PC+. Gdy klient wybierze opcję PC+, do jego koszyka dodamy zamawiane artykuły oraz opłatę za rejestrację Członka PC+. Po przejściu do kasy ze statusem PC+ zostanie wyświetlony monit o stworzenie Zamówienia Miesięcznej Subskrypcji (MSO, Monthly Subscription Order). Klient może kliknąć przycisk „Domyślny”, aby automatycznie dodawać artykuły do koszyka na potrzeby MSO, a następnie wybrać kolejne artykuły na potrzeby MSO lub jednorazowego zamówienia. Będzie mógł też wybrać dzień, w który chce zacząć otrzymywać produkty w ramach subskrypcji.</a:t>
            </a:r>
            <a:endParaRPr lang="pl-PL" sz="1200" b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950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3F539C-A31C-1357-64B2-1D63CCB88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6B805-D73C-632E-D363-DC9D4330E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 err="1">
                <a:solidFill>
                  <a:schemeClr val="accent3"/>
                </a:solidFill>
              </a:rPr>
              <a:t>Często</a:t>
            </a:r>
            <a:r>
              <a:rPr lang="en-IE" dirty="0">
                <a:solidFill>
                  <a:schemeClr val="accent3"/>
                </a:solidFill>
              </a:rPr>
              <a:t> </a:t>
            </a:r>
            <a:r>
              <a:rPr lang="en-IE" dirty="0" err="1">
                <a:solidFill>
                  <a:schemeClr val="accent3"/>
                </a:solidFill>
              </a:rPr>
              <a:t>Zadawane</a:t>
            </a:r>
            <a:r>
              <a:rPr lang="en-IE" dirty="0">
                <a:solidFill>
                  <a:schemeClr val="accent3"/>
                </a:solidFill>
              </a:rPr>
              <a:t> </a:t>
            </a:r>
            <a:r>
              <a:rPr lang="en-IE" dirty="0" err="1">
                <a:solidFill>
                  <a:schemeClr val="accent3"/>
                </a:solidFill>
              </a:rPr>
              <a:t>Pytania</a:t>
            </a:r>
            <a:endParaRPr lang="en-IE" dirty="0">
              <a:solidFill>
                <a:schemeClr val="accent3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4C620DA-4BAC-F42B-9A5F-DF8DF9131536}"/>
              </a:ext>
            </a:extLst>
          </p:cNvPr>
          <p:cNvSpPr txBox="1">
            <a:spLocks/>
          </p:cNvSpPr>
          <p:nvPr/>
        </p:nvSpPr>
        <p:spPr>
          <a:xfrm>
            <a:off x="864000" y="1690688"/>
            <a:ext cx="10464000" cy="3940963"/>
          </a:xfrm>
          <a:prstGeom prst="rect">
            <a:avLst/>
          </a:prstGeom>
        </p:spPr>
        <p:txBody>
          <a:bodyPr vert="horz" lIns="0" tIns="0" rIns="0" bIns="0" numCol="1" rtlCol="0">
            <a:noAutofit/>
          </a:bodyPr>
          <a:lstStyle>
            <a:lvl1pPr marL="288000" indent="-288000" algn="l" defTabSz="914400" rtl="0" eaLnBrk="1" latinLnBrk="0" hangingPunct="1">
              <a:lnSpc>
                <a:spcPct val="108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600" kern="1200">
                <a:solidFill>
                  <a:schemeClr val="tx2"/>
                </a:solidFill>
                <a:latin typeface="Cabin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6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CO SIĘ STANIE, JEŚLI KLIENT PC+ NIE UIŚCI OPŁATY ZA PRZEDŁUŻENIE W DZIEŃ ROCZNICY, ALE MA AKTYWNE ZAMÓWIENIE MIESIĘCZNEJ SUBSKRYPCJI?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6</a:t>
            </a:r>
            <a:r>
              <a:rPr lang="en-IE" sz="1200" dirty="0"/>
              <a:t>	</a:t>
            </a:r>
            <a:r>
              <a:rPr lang="pl-PL" sz="1200" dirty="0"/>
              <a:t>Członkowie PC+, którzy nie uiszczą opłaty za przedłużenie w ciągu jednego tygodnia po dacie przedłużenia PC+, będą mogli korzystać z cen hurtowych jako Preferowani Klienci, ale nie będą mogli korzystać z innych świadczeń przysługujących klientom PC+. Osoby bez aktywnego MSO będą miały dostęp do cen detalicznych produktów. 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</a:t>
            </a:r>
            <a:r>
              <a:rPr lang="en-IE" sz="1200" b="1" dirty="0">
                <a:solidFill>
                  <a:schemeClr val="accent3"/>
                </a:solidFill>
              </a:rPr>
              <a:t>7	</a:t>
            </a:r>
            <a:r>
              <a:rPr lang="pl-PL" sz="1200" b="1" dirty="0">
                <a:solidFill>
                  <a:schemeClr val="accent3"/>
                </a:solidFill>
              </a:rPr>
              <a:t>JAK DŁUGO TRWA SUBSKRYPCJA PROGRAMU PC+?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7</a:t>
            </a:r>
            <a:r>
              <a:rPr lang="en-IE" sz="1200" dirty="0"/>
              <a:t>	</a:t>
            </a:r>
            <a:r>
              <a:rPr lang="pl-PL" sz="1200" dirty="0"/>
              <a:t>Rok od pierwszej rejestracji. Na koniec pierwszego roku członkowie PC+ utracą darmowe przedłużenia dorocznej subskrypcji. Każdy klient PC+ musi co roku uiszczać opłatę za przedłużenie subskrypcji w wysokości 25 USD/25 EUR, aby nie utracić statusu klienta PC+.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</a:t>
            </a:r>
            <a:r>
              <a:rPr lang="en-IE" sz="1200" b="1" dirty="0">
                <a:solidFill>
                  <a:schemeClr val="accent3"/>
                </a:solidFill>
              </a:rPr>
              <a:t>8	</a:t>
            </a:r>
            <a:r>
              <a:rPr lang="pl-PL" sz="1200" b="1" dirty="0">
                <a:solidFill>
                  <a:schemeClr val="accent3"/>
                </a:solidFill>
              </a:rPr>
              <a:t>CO SIĘ STANIE, JEŚLI CZŁONEK PC+ ANULUJE MSO?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8</a:t>
            </a:r>
            <a:r>
              <a:rPr lang="en-IE" sz="1200" dirty="0"/>
              <a:t>	</a:t>
            </a:r>
            <a:r>
              <a:rPr lang="pl-PL" sz="1200" dirty="0"/>
              <a:t>Jeśli Członek PC+ anuluje MSO, pozostanie w programie do dnia odnowienia, ale nie będzie miał dostępu do cen hurtowych. Jeśli nie uiści opłaty za przedłużenie, przestanie być Członkiem PC+ i stanie się Klientem Detalicznym.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9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CO SIĘ STANIE, JEŚLI BIEŻĄCY KLIENT DETALICZNY UTWORZY MSO I UIŚCI OPŁATĘ REJESTRACYJNĄ 25 USD/25 EUR?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9</a:t>
            </a:r>
            <a:r>
              <a:rPr lang="en-IE" sz="1200" dirty="0"/>
              <a:t>	</a:t>
            </a:r>
            <a:r>
              <a:rPr lang="pl-PL" sz="1200" dirty="0"/>
              <a:t>Zostanie przeniesiony do korzystniejszego Programu PC+. 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10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CZY OPŁATA ZA COROCZNE PRZEDŁUŻENIE PODLEGA ZWROTOWI?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10</a:t>
            </a:r>
            <a:r>
              <a:rPr lang="en-IE" sz="1200" dirty="0"/>
              <a:t>	</a:t>
            </a:r>
            <a:r>
              <a:rPr lang="pl-PL" sz="1200" dirty="0"/>
              <a:t>Opłata w wysokości 25,00 USD/25,00 EUR nie podlega zwrotowi. Zanim status PC+ wygaśnie, przesyłamy powiadomienie e-mail z pytaniem o chęć przedłużenia ważności statusu.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11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CZY CZŁONEK PC MOŻE PRZEOCZYĆ LUB PRZESKOCZYĆ JAKIEŚ MIESIĄCE W ROKU I ZACHOWAĆ KORZYŚCI PC+?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11</a:t>
            </a:r>
            <a:r>
              <a:rPr lang="en-IE" sz="1200" dirty="0"/>
              <a:t>	</a:t>
            </a:r>
            <a:r>
              <a:rPr lang="pl-PL" sz="1200" dirty="0"/>
              <a:t>W ciągu odnawialnego okresu 12 miesięcy Preferowani Klienci mogą anulować lub pominąć dwa miesiące, jeśli chodzi o zakup MSO, a i tak zachowają prawo do otrzymania korzyści PC. Taki 12-miesięczny okres rozpoczyna się wraz z utworzeniem pierwszego kwalifikującego się zamówienia. Jednak zwrot więcej niż dwóch zamówień skutkuje całkowitą utratą serii i przywróceniem licznika kwalifikujących się zamówień do 0. Przywrócenie wartości 0 licznika nie skutkuje wysyłaniem od nowa próbek. Kolejne próbki będą wysyłane dopiero po odzyskaniu serii.</a:t>
            </a:r>
            <a:endParaRPr lang="pl-PL" sz="1200" b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361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5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C76F0F-24A4-9564-72FC-617D16844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F7DC6-4A72-3C42-24B1-2586D3E63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E" dirty="0" err="1">
                <a:solidFill>
                  <a:schemeClr val="accent3"/>
                </a:solidFill>
              </a:rPr>
              <a:t>Często</a:t>
            </a:r>
            <a:r>
              <a:rPr lang="en-IE" dirty="0">
                <a:solidFill>
                  <a:schemeClr val="accent3"/>
                </a:solidFill>
              </a:rPr>
              <a:t> </a:t>
            </a:r>
            <a:r>
              <a:rPr lang="en-IE" dirty="0" err="1">
                <a:solidFill>
                  <a:schemeClr val="accent3"/>
                </a:solidFill>
              </a:rPr>
              <a:t>Zadawane</a:t>
            </a:r>
            <a:r>
              <a:rPr lang="en-IE" dirty="0">
                <a:solidFill>
                  <a:schemeClr val="accent3"/>
                </a:solidFill>
              </a:rPr>
              <a:t> </a:t>
            </a:r>
            <a:r>
              <a:rPr lang="en-IE" dirty="0" err="1">
                <a:solidFill>
                  <a:schemeClr val="accent3"/>
                </a:solidFill>
              </a:rPr>
              <a:t>Pytania</a:t>
            </a:r>
            <a:endParaRPr lang="en-IE" dirty="0">
              <a:solidFill>
                <a:schemeClr val="accent3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2F19A3F-43CC-4FB4-3E1E-684C31EDD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000" y="1690688"/>
            <a:ext cx="10464000" cy="3940963"/>
          </a:xfrm>
        </p:spPr>
        <p:txBody>
          <a:bodyPr numCol="1"/>
          <a:lstStyle/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12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CZY W PROGRAMIE UDOSTĘPNIANIA CZŁONEK PC+ MOŻE ZAROBIĆ WIĘCEJ NIŻ 100 USD/95 EUR W ŚRODKACH NA PRODUKTY MIESIĘCZNIE?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12</a:t>
            </a:r>
            <a:r>
              <a:rPr lang="en-IE" sz="1200" dirty="0"/>
              <a:t>	</a:t>
            </a:r>
            <a:r>
              <a:rPr lang="pl-PL" sz="1200" dirty="0"/>
              <a:t>Tak, może! Jeśli Klienci, którym poleci naszą firmę, kupią więcej produktów w danym miesiącu, otrzyma wielokrotność kwoty w środkach na produkty. Liczba takich środków jest nieograniczona.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13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CZY ŚRODKI Z PROGRAMU UDOSTĘPNIANIA CZŁONKA PC+ ZOSTANĄ AUTOMATYCZNIE NALICZANE PODCZAS SKŁADANIA ZAMÓWIEŃ?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13</a:t>
            </a:r>
            <a:r>
              <a:rPr lang="en-IE" sz="1200" dirty="0"/>
              <a:t>	</a:t>
            </a:r>
            <a:r>
              <a:rPr lang="pl-PL" sz="1200" dirty="0"/>
              <a:t>Tak, zostaną. Nie będzie trzeba włączać ustawienia stosowania punktów zdobytych w Programie Udostępniania.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14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CZY TE ŚRODKI MAJĄ DATĘ WAŻNOŚCI, CZY MOŻE MOŻNA JE WYKORZYSTAĆ W DOWOLNEJ CHWILI?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14</a:t>
            </a:r>
            <a:r>
              <a:rPr lang="en-IE" sz="1200" dirty="0"/>
              <a:t>	</a:t>
            </a:r>
            <a:r>
              <a:rPr lang="pl-PL" sz="1200" dirty="0"/>
              <a:t>Środki stracą ważność po dwóch miesiącach.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15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JAKIE ZAMÓWIENIE UZNAJE SIĘ ZA KWALIFIKUJĄCE SIĘ W PROGRAMIE UDOSTĘPNIANIA?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15</a:t>
            </a:r>
            <a:r>
              <a:rPr lang="en-IE" sz="1200" dirty="0"/>
              <a:t>	</a:t>
            </a:r>
            <a:r>
              <a:rPr lang="pl-PL" sz="1200" dirty="0"/>
              <a:t>Aby zamówienie klienta skierowanego do naszej firmy kwalifikowało się do środków w Programie Udostępniania klienta PC+, musi mieć wartość BV. Każde zamówienie z wartością BV może liczyć się jako kwalifikujące się zamówienie. 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16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CZY ŚRODKI ZDOBYTE W PROGRAMIE UDOSTĘPNIANIA MOŻNA WYMIENIĆ TYLKO NA PLASTRY?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16</a:t>
            </a:r>
            <a:r>
              <a:rPr lang="en-IE" sz="1200" dirty="0"/>
              <a:t>	</a:t>
            </a:r>
            <a:r>
              <a:rPr lang="pl-PL" sz="1200" dirty="0"/>
              <a:t>Ta zasada już nie obowiązuje. Obecnie środki z Programu Udostępniania można wykorzystać na dowolny produkt.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17</a:t>
            </a:r>
            <a:r>
              <a:rPr lang="en-IE" sz="1200" b="1" dirty="0">
                <a:solidFill>
                  <a:schemeClr val="accent3"/>
                </a:solidFill>
              </a:rPr>
              <a:t>	</a:t>
            </a:r>
            <a:r>
              <a:rPr lang="pl-PL" sz="1200" b="1" dirty="0">
                <a:solidFill>
                  <a:schemeClr val="accent3"/>
                </a:solidFill>
              </a:rPr>
              <a:t>CZY NAGRODY LOJALNOŚCIOWE ISTNIEJĄCYCH KLIENTÓW PC/PC+ OBOWIĄZUJĄCE W CHWILI URUCHOMIENIA ULEPSZEŃ BĘDĄ NADAL WAŻNE, CZY ZOSTANĄ ZRESETOWANE?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17</a:t>
            </a:r>
            <a:r>
              <a:rPr lang="en-IE" sz="1200" dirty="0"/>
              <a:t>	</a:t>
            </a:r>
            <a:r>
              <a:rPr lang="pl-PL" sz="1200" dirty="0"/>
              <a:t>Bieżący program nagród zostanie zresetowany z chwilą rozpoczęcia nowego programu. Każdy zacznie od nowa w nowym programie nagród.</a:t>
            </a:r>
          </a:p>
          <a:p>
            <a:pPr marL="540000" indent="-540000">
              <a:lnSpc>
                <a:spcPct val="100000"/>
              </a:lnSpc>
              <a:spcAft>
                <a:spcPts val="0"/>
              </a:spcAft>
              <a:buFont typeface="Wingdings" panose="05000000000000000000" pitchFamily="2" charset="2"/>
              <a:buNone/>
            </a:pPr>
            <a:r>
              <a:rPr lang="pl-PL" sz="1200" b="1" dirty="0">
                <a:solidFill>
                  <a:schemeClr val="accent3"/>
                </a:solidFill>
              </a:rPr>
              <a:t>Pyt. 1</a:t>
            </a:r>
            <a:r>
              <a:rPr lang="en-IE" sz="1200" b="1" dirty="0">
                <a:solidFill>
                  <a:schemeClr val="accent3"/>
                </a:solidFill>
              </a:rPr>
              <a:t>8	</a:t>
            </a:r>
            <a:r>
              <a:rPr lang="pl-PL" sz="1200" b="1" dirty="0">
                <a:solidFill>
                  <a:schemeClr val="accent3"/>
                </a:solidFill>
              </a:rPr>
              <a:t>CZY OSTATNIĄ PRÓBKĄ LOJALNOŚCIOWĄ MOŻE BYĆ DOWOLNY PRODUKT ALAVIDA (TJ. PLASTRY, DAY, NIGHT, EYE CREAM)?</a:t>
            </a:r>
          </a:p>
          <a:p>
            <a:pPr marL="540000" indent="-540000">
              <a:lnSpc>
                <a:spcPct val="100000"/>
              </a:lnSpc>
              <a:buNone/>
            </a:pPr>
            <a:r>
              <a:rPr lang="pl-PL" sz="1200" dirty="0"/>
              <a:t>Odp. 1</a:t>
            </a:r>
            <a:r>
              <a:rPr lang="en-IE" sz="1200" dirty="0"/>
              <a:t>8	</a:t>
            </a:r>
            <a:r>
              <a:rPr lang="pl-PL" sz="1200" dirty="0"/>
              <a:t>Tak.</a:t>
            </a:r>
          </a:p>
        </p:txBody>
      </p:sp>
    </p:spTree>
    <p:extLst>
      <p:ext uri="{BB962C8B-B14F-4D97-AF65-F5344CB8AC3E}">
        <p14:creationId xmlns:p14="http://schemas.microsoft.com/office/powerpoint/2010/main" val="55949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W PC PC+">
      <a:dk1>
        <a:srgbClr val="0C0C0C"/>
      </a:dk1>
      <a:lt1>
        <a:sysClr val="window" lastClr="FFFFFF"/>
      </a:lt1>
      <a:dk2>
        <a:srgbClr val="3F3F3F"/>
      </a:dk2>
      <a:lt2>
        <a:srgbClr val="F2F2F2"/>
      </a:lt2>
      <a:accent1>
        <a:srgbClr val="00B2CB"/>
      </a:accent1>
      <a:accent2>
        <a:srgbClr val="5D2E64"/>
      </a:accent2>
      <a:accent3>
        <a:srgbClr val="145091"/>
      </a:accent3>
      <a:accent4>
        <a:srgbClr val="5EB3E4"/>
      </a:accent4>
      <a:accent5>
        <a:srgbClr val="999999"/>
      </a:accent5>
      <a:accent6>
        <a:srgbClr val="F2F2F2"/>
      </a:accent6>
      <a:hlink>
        <a:srgbClr val="145091"/>
      </a:hlink>
      <a:folHlink>
        <a:srgbClr val="5D2E64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420</TotalTime>
  <Words>1786</Words>
  <Application>Microsoft Office PowerPoint</Application>
  <PresentationFormat>Widescreen</PresentationFormat>
  <Paragraphs>104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Cabin</vt:lpstr>
      <vt:lpstr>Calibri Light</vt:lpstr>
      <vt:lpstr>Wingdings</vt:lpstr>
      <vt:lpstr>Office Theme</vt:lpstr>
      <vt:lpstr>PowerPoint Presentation</vt:lpstr>
      <vt:lpstr>Podsumowanie zmian w Programie PC/PC+ w 2025 roku</vt:lpstr>
      <vt:lpstr>Elementy, które nie  ulegną zmianie</vt:lpstr>
      <vt:lpstr>Próbki Lojalnościowe</vt:lpstr>
      <vt:lpstr>Próbki Lojalnościowe - Preferowany Klient</vt:lpstr>
      <vt:lpstr>Próbki Lojalnościowe - Preferowany Klient Plus</vt:lpstr>
      <vt:lpstr>Ulepszenie Programu Udostępniania PC+</vt:lpstr>
      <vt:lpstr>PowerPoint Presentation</vt:lpstr>
      <vt:lpstr>Często Zadawane Pytania</vt:lpstr>
      <vt:lpstr>Często Zadawane Pytania</vt:lpstr>
      <vt:lpstr>Często Zadawane Pytania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Stephen Johnson</dc:creator>
  <cp:lastModifiedBy>Stephen Johnson</cp:lastModifiedBy>
  <cp:revision>14</cp:revision>
  <dcterms:created xsi:type="dcterms:W3CDTF">2025-03-12T11:45:21Z</dcterms:created>
  <dcterms:modified xsi:type="dcterms:W3CDTF">2025-04-01T17:07:46Z</dcterms:modified>
</cp:coreProperties>
</file>